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5AFB017-21A5-428E-95C5-64AB01B6A3D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FB26AF6-F7D3-4C51-A0D8-168E28CB28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3117"/>
            <a:ext cx="8458200" cy="3932670"/>
          </a:xfrm>
        </p:spPr>
        <p:txBody>
          <a:bodyPr/>
          <a:lstStyle/>
          <a:p>
            <a:r>
              <a:rPr lang="en-US" dirty="0" smtClean="0"/>
              <a:t>               Plural of nouns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Презентация выполнена учителем </a:t>
            </a:r>
            <a:r>
              <a:rPr lang="ru-RU" sz="1400" dirty="0" err="1" smtClean="0"/>
              <a:t>Костыренковой</a:t>
            </a:r>
            <a:r>
              <a:rPr lang="ru-RU" sz="1400" dirty="0" smtClean="0"/>
              <a:t> Л.Н., МОАУ «СОШ№51 г.Орска»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noun is a word that functions as the name of something. Nouns are the most common class of word in English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Types</a:t>
            </a:r>
            <a:r>
              <a:rPr lang="ru-RU" b="1" dirty="0" smtClean="0"/>
              <a:t> </a:t>
            </a:r>
            <a:r>
              <a:rPr lang="ru-RU" b="1" dirty="0" err="1" smtClean="0"/>
              <a:t>of</a:t>
            </a:r>
            <a:r>
              <a:rPr lang="ru-RU" b="1" dirty="0" smtClean="0"/>
              <a:t> </a:t>
            </a:r>
            <a:r>
              <a:rPr lang="ru-RU" b="1" dirty="0" err="1" smtClean="0"/>
              <a:t>Nouns</a:t>
            </a:r>
            <a:r>
              <a:rPr lang="ru-RU" dirty="0" smtClean="0"/>
              <a:t> </a:t>
            </a:r>
          </a:p>
          <a:p>
            <a:pPr lvl="0"/>
            <a:r>
              <a:rPr lang="en-US" b="1" i="1" dirty="0" smtClean="0"/>
              <a:t>Proper nouns</a:t>
            </a:r>
            <a:r>
              <a:rPr lang="en-US" dirty="0" smtClean="0"/>
              <a:t> are the names of specific things, people, or places, such as Jane, France. </a:t>
            </a:r>
            <a:r>
              <a:rPr lang="ru-RU" dirty="0" err="1" smtClean="0"/>
              <a:t>They</a:t>
            </a:r>
            <a:r>
              <a:rPr lang="ru-RU" dirty="0" smtClean="0"/>
              <a:t> </a:t>
            </a:r>
            <a:r>
              <a:rPr lang="ru-RU" dirty="0" err="1" smtClean="0"/>
              <a:t>begin</a:t>
            </a:r>
            <a:r>
              <a:rPr lang="en-US" dirty="0" smtClean="0"/>
              <a:t> </a:t>
            </a:r>
            <a:r>
              <a:rPr lang="ru-RU" dirty="0" err="1" smtClean="0"/>
              <a:t>with</a:t>
            </a:r>
            <a:r>
              <a:rPr lang="ru-RU" dirty="0" smtClean="0"/>
              <a:t> </a:t>
            </a:r>
            <a:r>
              <a:rPr lang="ru-RU" dirty="0" err="1" smtClean="0"/>
              <a:t>a</a:t>
            </a:r>
            <a:r>
              <a:rPr lang="ru-RU" dirty="0" smtClean="0"/>
              <a:t> </a:t>
            </a:r>
            <a:r>
              <a:rPr lang="ru-RU" dirty="0" err="1" smtClean="0"/>
              <a:t>capital</a:t>
            </a:r>
            <a:r>
              <a:rPr lang="ru-RU" dirty="0" smtClean="0"/>
              <a:t> </a:t>
            </a:r>
            <a:r>
              <a:rPr lang="ru-RU" dirty="0" err="1" smtClean="0"/>
              <a:t>letter</a:t>
            </a:r>
            <a:r>
              <a:rPr lang="ru-RU" dirty="0" smtClean="0"/>
              <a:t>.</a:t>
            </a:r>
          </a:p>
          <a:p>
            <a:pPr lvl="0"/>
            <a:r>
              <a:rPr lang="en-US" b="1" i="1" dirty="0" smtClean="0"/>
              <a:t>Common nouns </a:t>
            </a:r>
            <a:r>
              <a:rPr lang="en-US" dirty="0" smtClean="0"/>
              <a:t>are general names such as person, mansion, and book. </a:t>
            </a:r>
            <a:r>
              <a:rPr lang="ru-RU" dirty="0" err="1" smtClean="0"/>
              <a:t>They</a:t>
            </a:r>
            <a:r>
              <a:rPr lang="ru-RU" dirty="0" smtClean="0"/>
              <a:t> </a:t>
            </a:r>
            <a:r>
              <a:rPr lang="ru-RU" dirty="0" err="1" smtClean="0"/>
              <a:t>can</a:t>
            </a:r>
            <a:r>
              <a:rPr lang="ru-RU" dirty="0" smtClean="0"/>
              <a:t> </a:t>
            </a:r>
            <a:r>
              <a:rPr lang="ru-RU" dirty="0" err="1" smtClean="0"/>
              <a:t>be</a:t>
            </a:r>
            <a:r>
              <a:rPr lang="ru-RU" dirty="0" smtClean="0"/>
              <a:t> </a:t>
            </a:r>
            <a:r>
              <a:rPr lang="ru-RU" dirty="0" err="1" smtClean="0"/>
              <a:t>either</a:t>
            </a:r>
            <a:r>
              <a:rPr lang="ru-RU" dirty="0" smtClean="0"/>
              <a:t> </a:t>
            </a:r>
            <a:r>
              <a:rPr lang="ru-RU" dirty="0" err="1" smtClean="0"/>
              <a:t>concrete</a:t>
            </a:r>
            <a:r>
              <a:rPr lang="ru-RU" dirty="0" smtClean="0"/>
              <a:t> </a:t>
            </a:r>
            <a:r>
              <a:rPr lang="ru-RU" dirty="0" err="1" smtClean="0"/>
              <a:t>or</a:t>
            </a:r>
            <a:r>
              <a:rPr lang="ru-RU" dirty="0" smtClean="0"/>
              <a:t> </a:t>
            </a:r>
            <a:r>
              <a:rPr lang="ru-RU" dirty="0" err="1" smtClean="0"/>
              <a:t>abstract</a:t>
            </a:r>
            <a:r>
              <a:rPr lang="ru-RU" dirty="0" smtClean="0"/>
              <a:t>.</a:t>
            </a:r>
          </a:p>
          <a:p>
            <a:pPr lvl="0"/>
            <a:r>
              <a:rPr lang="en-US" b="1" i="1" dirty="0" smtClean="0"/>
              <a:t>Concrete nouns </a:t>
            </a:r>
            <a:r>
              <a:rPr lang="en-US" dirty="0" smtClean="0"/>
              <a:t>refer to things which you can sense such as clock and telephone.</a:t>
            </a:r>
            <a:endParaRPr lang="ru-RU" dirty="0" smtClean="0"/>
          </a:p>
          <a:p>
            <a:pPr lvl="0"/>
            <a:r>
              <a:rPr lang="en-US" b="1" i="1" dirty="0" smtClean="0"/>
              <a:t>Abstract nouns </a:t>
            </a:r>
            <a:r>
              <a:rPr lang="en-US" dirty="0" smtClean="0"/>
              <a:t>refer to ideas or qualities such as liberty and truth.</a:t>
            </a:r>
            <a:endParaRPr lang="ru-RU" dirty="0" smtClean="0"/>
          </a:p>
          <a:p>
            <a:pPr lvl="0"/>
            <a:r>
              <a:rPr lang="en-US" b="1" i="1" dirty="0" smtClean="0"/>
              <a:t>Countable nouns </a:t>
            </a:r>
            <a:r>
              <a:rPr lang="en-US" dirty="0" smtClean="0"/>
              <a:t>refer to things which can be counted (can be singular or plural)</a:t>
            </a:r>
            <a:endParaRPr lang="ru-RU" dirty="0" smtClean="0"/>
          </a:p>
          <a:p>
            <a:r>
              <a:rPr lang="en-US" b="1" i="1" dirty="0" smtClean="0"/>
              <a:t>Uncountable nouns </a:t>
            </a:r>
            <a:r>
              <a:rPr lang="en-US" dirty="0" smtClean="0"/>
              <a:t>refer to some groups of countable nouns, substances, feelings and types of activity (can only be singular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ypes of Nouns in English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/>
              <a:t>A noun is a word used to refer to people, animals, objects, substances, states, events and feelings. Nouns can be a subject or an object of a verb, can be modified by an adjective and can take an article or determiner.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smtClean="0"/>
              <a:t>The general rule is to add "-s" to the noun in singular. </a:t>
            </a:r>
            <a:endParaRPr lang="ru-RU" sz="1800" dirty="0" smtClean="0"/>
          </a:p>
          <a:p>
            <a:pPr lvl="0">
              <a:buNone/>
            </a:pPr>
            <a:r>
              <a:rPr lang="ru-RU" sz="1600" dirty="0" err="1" smtClean="0"/>
              <a:t>Book</a:t>
            </a:r>
            <a:r>
              <a:rPr lang="ru-RU" sz="1600" dirty="0" smtClean="0"/>
              <a:t> - </a:t>
            </a:r>
            <a:r>
              <a:rPr lang="ru-RU" sz="1600" dirty="0" err="1" smtClean="0"/>
              <a:t>Book</a:t>
            </a:r>
            <a:r>
              <a:rPr lang="ru-RU" sz="1600" b="1" dirty="0" err="1" smtClean="0"/>
              <a:t>s</a:t>
            </a:r>
            <a:endParaRPr lang="ru-RU" sz="1600" dirty="0" smtClean="0"/>
          </a:p>
          <a:p>
            <a:pPr lvl="0">
              <a:buNone/>
            </a:pPr>
            <a:r>
              <a:rPr lang="ru-RU" sz="1600" dirty="0" err="1" smtClean="0"/>
              <a:t>House</a:t>
            </a:r>
            <a:r>
              <a:rPr lang="ru-RU" sz="1600" dirty="0" smtClean="0"/>
              <a:t> - </a:t>
            </a:r>
            <a:r>
              <a:rPr lang="ru-RU" sz="1600" dirty="0" err="1" smtClean="0"/>
              <a:t>House</a:t>
            </a:r>
            <a:r>
              <a:rPr lang="ru-RU" sz="1600" b="1" dirty="0" err="1" smtClean="0"/>
              <a:t>s</a:t>
            </a:r>
            <a:endParaRPr lang="ru-RU" sz="1600" dirty="0" smtClean="0"/>
          </a:p>
          <a:p>
            <a:pPr lvl="0">
              <a:buNone/>
            </a:pPr>
            <a:r>
              <a:rPr lang="ru-RU" sz="1600" dirty="0" err="1" smtClean="0"/>
              <a:t>Chair</a:t>
            </a:r>
            <a:r>
              <a:rPr lang="ru-RU" sz="1600" dirty="0" smtClean="0"/>
              <a:t> - </a:t>
            </a:r>
            <a:r>
              <a:rPr lang="ru-RU" sz="1600" dirty="0" err="1" smtClean="0"/>
              <a:t>Chair</a:t>
            </a:r>
            <a:r>
              <a:rPr lang="ru-RU" sz="1600" b="1" dirty="0" err="1" smtClean="0"/>
              <a:t>s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/>
              <a:t>When the singular noun ends in: </a:t>
            </a:r>
            <a:r>
              <a:rPr lang="en-US" sz="1600" b="1" i="1" dirty="0" smtClean="0"/>
              <a:t>-</a:t>
            </a:r>
            <a:r>
              <a:rPr lang="en-US" sz="1600" b="1" i="1" dirty="0" err="1" smtClean="0"/>
              <a:t>sh</a:t>
            </a:r>
            <a:r>
              <a:rPr lang="en-US" sz="1600" b="1" i="1" dirty="0" smtClean="0"/>
              <a:t>, -</a:t>
            </a:r>
            <a:r>
              <a:rPr lang="en-US" sz="1600" b="1" i="1" dirty="0" err="1" smtClean="0"/>
              <a:t>ch</a:t>
            </a:r>
            <a:r>
              <a:rPr lang="en-US" sz="1600" b="1" i="1" dirty="0" smtClean="0"/>
              <a:t>, -s, -</a:t>
            </a:r>
            <a:r>
              <a:rPr lang="en-US" sz="1600" b="1" i="1" dirty="0" err="1" smtClean="0"/>
              <a:t>ss</a:t>
            </a:r>
            <a:r>
              <a:rPr lang="en-US" sz="1600" b="1" i="1" dirty="0" smtClean="0"/>
              <a:t>, -x, -o</a:t>
            </a:r>
            <a:r>
              <a:rPr lang="en-US" sz="1600" dirty="0" smtClean="0"/>
              <a:t> we form their plural form by adding "-</a:t>
            </a:r>
            <a:r>
              <a:rPr lang="en-US" sz="1600" dirty="0" err="1" smtClean="0"/>
              <a:t>es</a:t>
            </a:r>
            <a:r>
              <a:rPr lang="en-US" sz="1600" dirty="0" smtClean="0"/>
              <a:t>". </a:t>
            </a:r>
            <a:endParaRPr lang="ru-RU" sz="1600" dirty="0" smtClean="0"/>
          </a:p>
          <a:p>
            <a:pPr lvl="0">
              <a:buNone/>
            </a:pPr>
            <a:r>
              <a:rPr lang="ru-RU" sz="1600" dirty="0" err="1" smtClean="0"/>
              <a:t>sandwi</a:t>
            </a:r>
            <a:r>
              <a:rPr lang="ru-RU" sz="1600" b="1" dirty="0" err="1" smtClean="0"/>
              <a:t>ch</a:t>
            </a:r>
            <a:r>
              <a:rPr lang="ru-RU" sz="1600" dirty="0" smtClean="0"/>
              <a:t> - </a:t>
            </a:r>
            <a:r>
              <a:rPr lang="ru-RU" sz="1600" dirty="0" err="1" smtClean="0"/>
              <a:t>sandwich</a:t>
            </a:r>
            <a:r>
              <a:rPr lang="ru-RU" sz="1600" b="1" dirty="0" err="1" smtClean="0"/>
              <a:t>es</a:t>
            </a:r>
            <a:endParaRPr lang="ru-RU" sz="1600" dirty="0" smtClean="0"/>
          </a:p>
          <a:p>
            <a:pPr lvl="0">
              <a:buNone/>
            </a:pPr>
            <a:r>
              <a:rPr lang="ru-RU" sz="1600" dirty="0" err="1" smtClean="0"/>
              <a:t>bru</a:t>
            </a:r>
            <a:r>
              <a:rPr lang="ru-RU" sz="1600" b="1" dirty="0" err="1" smtClean="0"/>
              <a:t>sh</a:t>
            </a:r>
            <a:r>
              <a:rPr lang="ru-RU" sz="1600" dirty="0" smtClean="0"/>
              <a:t> - </a:t>
            </a:r>
            <a:r>
              <a:rPr lang="ru-RU" sz="1600" dirty="0" err="1" smtClean="0"/>
              <a:t>brush</a:t>
            </a:r>
            <a:r>
              <a:rPr lang="ru-RU" sz="1600" b="1" dirty="0" err="1" smtClean="0"/>
              <a:t>es</a:t>
            </a:r>
            <a:endParaRPr lang="ru-RU" sz="1600" dirty="0" smtClean="0"/>
          </a:p>
          <a:p>
            <a:pPr lvl="0">
              <a:buNone/>
            </a:pPr>
            <a:r>
              <a:rPr lang="ru-RU" sz="1600" dirty="0" err="1" smtClean="0"/>
              <a:t>bu</a:t>
            </a:r>
            <a:r>
              <a:rPr lang="ru-RU" sz="1600" b="1" dirty="0" err="1" smtClean="0"/>
              <a:t>s</a:t>
            </a:r>
            <a:r>
              <a:rPr lang="ru-RU" sz="1600" dirty="0" smtClean="0"/>
              <a:t> - </a:t>
            </a:r>
            <a:r>
              <a:rPr lang="ru-RU" sz="1600" dirty="0" err="1" smtClean="0"/>
              <a:t>bus</a:t>
            </a:r>
            <a:r>
              <a:rPr lang="ru-RU" sz="1600" b="1" dirty="0" err="1" smtClean="0"/>
              <a:t>es</a:t>
            </a:r>
            <a:endParaRPr lang="ru-RU" sz="1600" dirty="0" smtClean="0"/>
          </a:p>
          <a:p>
            <a:pPr>
              <a:buNone/>
            </a:pPr>
            <a:r>
              <a:rPr lang="en-US" sz="1600" dirty="0" smtClean="0"/>
              <a:t>When the singular noun ends in "y", we change the "y" for "</a:t>
            </a:r>
            <a:r>
              <a:rPr lang="en-US" sz="1600" dirty="0" err="1" smtClean="0"/>
              <a:t>i</a:t>
            </a:r>
            <a:r>
              <a:rPr lang="en-US" sz="1600" dirty="0" smtClean="0"/>
              <a:t>" and then add "-</a:t>
            </a:r>
            <a:r>
              <a:rPr lang="en-US" sz="1600" dirty="0" err="1" smtClean="0"/>
              <a:t>es</a:t>
            </a:r>
            <a:r>
              <a:rPr lang="en-US" sz="1600" dirty="0" smtClean="0"/>
              <a:t>" to form the plural form. But do not change the "y" for "</a:t>
            </a:r>
            <a:r>
              <a:rPr lang="en-US" sz="1600" dirty="0" err="1" smtClean="0"/>
              <a:t>ies</a:t>
            </a:r>
            <a:r>
              <a:rPr lang="en-US" sz="1600" dirty="0" smtClean="0"/>
              <a:t>" to form the plural when the singular noun ends in "y" preceded by a vowel. </a:t>
            </a:r>
            <a:endParaRPr lang="ru-RU" sz="1600" dirty="0" smtClean="0"/>
          </a:p>
          <a:p>
            <a:pPr lvl="0">
              <a:buNone/>
            </a:pPr>
            <a:r>
              <a:rPr lang="en-US" sz="1600" dirty="0" smtClean="0"/>
              <a:t>Family – families</a:t>
            </a:r>
            <a:endParaRPr lang="ru-RU" sz="1600" dirty="0" smtClean="0"/>
          </a:p>
          <a:p>
            <a:pPr lvl="0">
              <a:buNone/>
            </a:pPr>
            <a:r>
              <a:rPr lang="ru-RU" sz="1600" dirty="0" err="1" smtClean="0"/>
              <a:t>d</a:t>
            </a:r>
            <a:r>
              <a:rPr lang="ru-RU" sz="1600" b="1" dirty="0" err="1" smtClean="0"/>
              <a:t>ay</a:t>
            </a:r>
            <a:r>
              <a:rPr lang="ru-RU" sz="1600" dirty="0" smtClean="0"/>
              <a:t> - </a:t>
            </a:r>
            <a:r>
              <a:rPr lang="ru-RU" sz="1600" dirty="0" err="1" smtClean="0"/>
              <a:t>da</a:t>
            </a:r>
            <a:r>
              <a:rPr lang="ru-RU" sz="1600" b="1" dirty="0" err="1" smtClean="0"/>
              <a:t>ys</a:t>
            </a: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Other   Plural  </a:t>
            </a:r>
            <a:r>
              <a:rPr lang="en-US" sz="2000" dirty="0" err="1" smtClean="0"/>
              <a:t>FoRms</a:t>
            </a:r>
            <a:r>
              <a:rPr lang="en-US" sz="2000" dirty="0" smtClean="0"/>
              <a:t> and </a:t>
            </a:r>
            <a:r>
              <a:rPr lang="en-US" sz="2000" dirty="0" err="1" smtClean="0"/>
              <a:t>Compaund</a:t>
            </a:r>
            <a:r>
              <a:rPr lang="en-US" sz="2000" dirty="0" smtClean="0"/>
              <a:t> nouns.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47942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1) </a:t>
            </a:r>
            <a:r>
              <a:rPr lang="en-US" sz="1600" dirty="0" smtClean="0"/>
              <a:t>Nouns ending in O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Negroes</a:t>
            </a:r>
            <a:r>
              <a:rPr lang="ru-RU" sz="1600" dirty="0" smtClean="0"/>
              <a:t>,</a:t>
            </a:r>
            <a:r>
              <a:rPr lang="en-US" sz="1600" dirty="0" smtClean="0"/>
              <a:t> heroes</a:t>
            </a:r>
            <a:r>
              <a:rPr lang="ru-RU" sz="1600" dirty="0" smtClean="0"/>
              <a:t>,</a:t>
            </a:r>
            <a:r>
              <a:rPr lang="en-US" sz="1600" dirty="0" smtClean="0"/>
              <a:t> potatoes</a:t>
            </a:r>
            <a:r>
              <a:rPr lang="ru-RU" sz="1600" dirty="0" smtClean="0"/>
              <a:t>,</a:t>
            </a:r>
            <a:r>
              <a:rPr lang="en-US" sz="1600" dirty="0" smtClean="0"/>
              <a:t> tomatoes</a:t>
            </a:r>
            <a:r>
              <a:rPr lang="ru-RU" sz="1600" dirty="0" smtClean="0"/>
              <a:t>.</a:t>
            </a:r>
            <a:r>
              <a:rPr lang="en-US" sz="1600" dirty="0" smtClean="0"/>
              <a:t> </a:t>
            </a:r>
          </a:p>
          <a:p>
            <a:pPr>
              <a:buNone/>
            </a:pPr>
            <a:r>
              <a:rPr lang="en-US" sz="1600" dirty="0" smtClean="0"/>
              <a:t>BUT  MIND</a:t>
            </a:r>
          </a:p>
          <a:p>
            <a:pPr>
              <a:buNone/>
            </a:pPr>
            <a:r>
              <a:rPr lang="en-US" sz="1600" dirty="0" smtClean="0"/>
              <a:t>Pianos</a:t>
            </a:r>
            <a:r>
              <a:rPr lang="ru-RU" sz="1600" dirty="0" smtClean="0"/>
              <a:t>,</a:t>
            </a:r>
            <a:r>
              <a:rPr lang="en-US" sz="1600" dirty="0" smtClean="0"/>
              <a:t>  sopranos</a:t>
            </a:r>
            <a:r>
              <a:rPr lang="ru-RU" sz="1600" dirty="0" smtClean="0"/>
              <a:t>,</a:t>
            </a:r>
            <a:r>
              <a:rPr lang="en-US" sz="1600" dirty="0" smtClean="0"/>
              <a:t> radios</a:t>
            </a:r>
            <a:r>
              <a:rPr lang="ru-RU" sz="1600" dirty="0" smtClean="0"/>
              <a:t>,</a:t>
            </a:r>
            <a:r>
              <a:rPr lang="en-US" sz="1600" dirty="0" smtClean="0"/>
              <a:t> photos</a:t>
            </a:r>
            <a:r>
              <a:rPr lang="ru-RU" sz="1600" dirty="0" smtClean="0"/>
              <a:t>,</a:t>
            </a:r>
            <a:r>
              <a:rPr lang="en-US" sz="1600" dirty="0" smtClean="0"/>
              <a:t> zeros</a:t>
            </a:r>
            <a:r>
              <a:rPr lang="ru-RU" sz="1600" dirty="0" smtClean="0"/>
              <a:t>,</a:t>
            </a:r>
            <a:r>
              <a:rPr lang="en-US" sz="1600" dirty="0" smtClean="0"/>
              <a:t> zoos</a:t>
            </a:r>
            <a:r>
              <a:rPr lang="ru-RU" sz="1600" dirty="0" smtClean="0"/>
              <a:t>.</a:t>
            </a:r>
          </a:p>
          <a:p>
            <a:pPr>
              <a:buNone/>
            </a:pPr>
            <a:r>
              <a:rPr lang="en-US" sz="1600" dirty="0" smtClean="0"/>
              <a:t>2)Nouns ending in f or </a:t>
            </a:r>
            <a:r>
              <a:rPr lang="en-US" sz="1600" dirty="0" err="1" smtClean="0"/>
              <a:t>fe</a:t>
            </a:r>
            <a:r>
              <a:rPr lang="en-US" sz="1600" dirty="0" smtClean="0"/>
              <a:t>. The final letter or letters are dropped and </a:t>
            </a:r>
            <a:r>
              <a:rPr lang="en-US" sz="1600" dirty="0" err="1" smtClean="0"/>
              <a:t>ves</a:t>
            </a:r>
            <a:r>
              <a:rPr lang="en-US" sz="1600" dirty="0" smtClean="0"/>
              <a:t> is added.</a:t>
            </a:r>
          </a:p>
          <a:p>
            <a:pPr>
              <a:buNone/>
            </a:pPr>
            <a:r>
              <a:rPr lang="en-US" sz="1600" dirty="0" smtClean="0"/>
              <a:t>Knives</a:t>
            </a:r>
            <a:r>
              <a:rPr lang="ru-RU" sz="1600" dirty="0" smtClean="0"/>
              <a:t>,</a:t>
            </a:r>
            <a:r>
              <a:rPr lang="en-US" sz="1600" dirty="0" smtClean="0"/>
              <a:t> lives</a:t>
            </a:r>
            <a:r>
              <a:rPr lang="ru-RU" sz="1600" dirty="0" smtClean="0"/>
              <a:t>,</a:t>
            </a:r>
            <a:r>
              <a:rPr lang="en-US" sz="1600" dirty="0" smtClean="0"/>
              <a:t> wives</a:t>
            </a:r>
            <a:r>
              <a:rPr lang="ru-RU" sz="1600" dirty="0" smtClean="0"/>
              <a:t>,</a:t>
            </a:r>
            <a:r>
              <a:rPr lang="en-US" sz="1600" dirty="0" smtClean="0"/>
              <a:t> shelves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BUT MIND </a:t>
            </a:r>
          </a:p>
          <a:p>
            <a:pPr>
              <a:buNone/>
            </a:pPr>
            <a:r>
              <a:rPr lang="en-US" sz="1600" dirty="0" smtClean="0"/>
              <a:t>gulfs</a:t>
            </a:r>
            <a:r>
              <a:rPr lang="ru-RU" sz="1600" dirty="0" smtClean="0"/>
              <a:t>,</a:t>
            </a:r>
            <a:r>
              <a:rPr lang="en-US" sz="1600" dirty="0" smtClean="0"/>
              <a:t>  safes</a:t>
            </a:r>
            <a:r>
              <a:rPr lang="ru-RU" sz="1600" dirty="0" smtClean="0"/>
              <a:t>,</a:t>
            </a:r>
            <a:r>
              <a:rPr lang="en-US" sz="1600" dirty="0" smtClean="0"/>
              <a:t> beliefs</a:t>
            </a:r>
            <a:r>
              <a:rPr lang="ru-RU" sz="1600" dirty="0" smtClean="0"/>
              <a:t>,</a:t>
            </a:r>
            <a:r>
              <a:rPr lang="en-US" sz="1600" dirty="0" smtClean="0"/>
              <a:t> roofs</a:t>
            </a:r>
            <a:r>
              <a:rPr lang="ru-RU" sz="1600" dirty="0" smtClean="0"/>
              <a:t>,</a:t>
            </a:r>
            <a:r>
              <a:rPr lang="en-US" sz="1600" dirty="0" smtClean="0"/>
              <a:t> chiefs.</a:t>
            </a:r>
          </a:p>
          <a:p>
            <a:pPr>
              <a:buNone/>
            </a:pPr>
            <a:r>
              <a:rPr lang="en-US" sz="1600" dirty="0" smtClean="0"/>
              <a:t>                                                             </a:t>
            </a:r>
            <a:r>
              <a:rPr lang="en-US" sz="1600" dirty="0" smtClean="0"/>
              <a:t>COMPOUND </a:t>
            </a:r>
            <a:r>
              <a:rPr lang="en-US" sz="1600" dirty="0" smtClean="0"/>
              <a:t>NOUNS</a:t>
            </a:r>
          </a:p>
          <a:p>
            <a:pPr>
              <a:buNone/>
            </a:pPr>
            <a:r>
              <a:rPr lang="en-US" sz="1600" dirty="0" smtClean="0"/>
              <a:t>1)Non-hyphenated</a:t>
            </a:r>
            <a:r>
              <a:rPr lang="ru-RU" sz="1600" dirty="0" smtClean="0"/>
              <a:t>:</a:t>
            </a:r>
            <a:r>
              <a:rPr lang="en-US" sz="1600" dirty="0" smtClean="0"/>
              <a:t> the last word is used in the plural.</a:t>
            </a:r>
          </a:p>
          <a:p>
            <a:pPr>
              <a:buNone/>
            </a:pPr>
            <a:r>
              <a:rPr lang="en-US" sz="1600" dirty="0" smtClean="0"/>
              <a:t>Schoolboy-schoolboys</a:t>
            </a:r>
          </a:p>
          <a:p>
            <a:pPr>
              <a:buNone/>
            </a:pPr>
            <a:r>
              <a:rPr lang="en-US" sz="1600" dirty="0" smtClean="0"/>
              <a:t>Postman-postmen</a:t>
            </a:r>
          </a:p>
          <a:p>
            <a:pPr>
              <a:buNone/>
            </a:pPr>
            <a:r>
              <a:rPr lang="en-US" sz="1600" dirty="0" smtClean="0"/>
              <a:t>2) Hyphenated</a:t>
            </a:r>
            <a:r>
              <a:rPr lang="ru-RU" sz="1600" dirty="0" smtClean="0"/>
              <a:t>:</a:t>
            </a:r>
            <a:r>
              <a:rPr lang="en-US" sz="1600" dirty="0" smtClean="0"/>
              <a:t> the main meaningful word is used in the plural.</a:t>
            </a:r>
          </a:p>
          <a:p>
            <a:pPr>
              <a:buNone/>
            </a:pPr>
            <a:r>
              <a:rPr lang="en-US" sz="1600" dirty="0" smtClean="0"/>
              <a:t>Mother-in-law – mothers-in law    passer-by- passers-by</a:t>
            </a:r>
          </a:p>
          <a:p>
            <a:pPr>
              <a:buNone/>
            </a:pPr>
            <a:r>
              <a:rPr lang="en-US" sz="1600" dirty="0" smtClean="0"/>
              <a:t>3)If the first word of the compound is woman or man both the words are used in the plural.</a:t>
            </a:r>
          </a:p>
          <a:p>
            <a:pPr>
              <a:buNone/>
            </a:pPr>
            <a:r>
              <a:rPr lang="en-US" sz="1600" dirty="0" smtClean="0"/>
              <a:t>Woman-doctor – women-doctors    man- servant – men -servants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Irregular    nouns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a man- men</a:t>
            </a:r>
          </a:p>
          <a:p>
            <a:pPr>
              <a:buNone/>
            </a:pPr>
            <a:r>
              <a:rPr lang="en-US" sz="2400" dirty="0" smtClean="0"/>
              <a:t>A woman- women</a:t>
            </a:r>
          </a:p>
          <a:p>
            <a:pPr>
              <a:buNone/>
            </a:pPr>
            <a:r>
              <a:rPr lang="en-US" sz="2400" dirty="0" smtClean="0"/>
              <a:t>A child-children</a:t>
            </a:r>
          </a:p>
          <a:p>
            <a:pPr>
              <a:buNone/>
            </a:pPr>
            <a:r>
              <a:rPr lang="en-US" sz="2400" dirty="0" smtClean="0"/>
              <a:t>A tooth-teeth</a:t>
            </a:r>
          </a:p>
          <a:p>
            <a:pPr>
              <a:buNone/>
            </a:pPr>
            <a:r>
              <a:rPr lang="en-US" sz="2400" dirty="0" smtClean="0"/>
              <a:t>A goose-geese</a:t>
            </a:r>
          </a:p>
          <a:p>
            <a:pPr>
              <a:buNone/>
            </a:pPr>
            <a:r>
              <a:rPr lang="en-US" sz="2400" dirty="0" smtClean="0"/>
              <a:t>A mouse-mice</a:t>
            </a:r>
          </a:p>
          <a:p>
            <a:pPr>
              <a:buNone/>
            </a:pPr>
            <a:r>
              <a:rPr lang="en-US" sz="2400" dirty="0" smtClean="0"/>
              <a:t>A foot-feet</a:t>
            </a:r>
          </a:p>
          <a:p>
            <a:pPr>
              <a:buNone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Nouns from Latin and Greek retain their original plural form.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Crisis-crises</a:t>
            </a:r>
          </a:p>
          <a:p>
            <a:pPr>
              <a:buNone/>
            </a:pPr>
            <a:r>
              <a:rPr lang="en-US" sz="2000" dirty="0" smtClean="0"/>
              <a:t>Analysis-analyses</a:t>
            </a:r>
          </a:p>
          <a:p>
            <a:pPr>
              <a:buNone/>
            </a:pPr>
            <a:r>
              <a:rPr lang="en-US" sz="2000" dirty="0" smtClean="0"/>
              <a:t>Axis-axes</a:t>
            </a:r>
          </a:p>
          <a:p>
            <a:pPr>
              <a:buNone/>
            </a:pPr>
            <a:r>
              <a:rPr lang="en-US" sz="2000" dirty="0" smtClean="0"/>
              <a:t>Datum-data</a:t>
            </a:r>
          </a:p>
          <a:p>
            <a:pPr>
              <a:buNone/>
            </a:pPr>
            <a:r>
              <a:rPr lang="en-US" sz="2000" dirty="0" smtClean="0"/>
              <a:t>Criterion-criteria</a:t>
            </a:r>
          </a:p>
          <a:p>
            <a:pPr>
              <a:buNone/>
            </a:pPr>
            <a:r>
              <a:rPr lang="en-US" sz="2000" dirty="0" smtClean="0"/>
              <a:t>Phenomenon-phenomena</a:t>
            </a:r>
          </a:p>
          <a:p>
            <a:pPr>
              <a:buNone/>
            </a:pPr>
            <a:r>
              <a:rPr lang="en-US" sz="2000" dirty="0" smtClean="0"/>
              <a:t>Radius-radii</a:t>
            </a:r>
          </a:p>
          <a:p>
            <a:pPr>
              <a:buNone/>
            </a:pPr>
            <a:r>
              <a:rPr lang="en-US" sz="2000" dirty="0" smtClean="0"/>
              <a:t>Stimulus-stimuli</a:t>
            </a:r>
          </a:p>
          <a:p>
            <a:pPr>
              <a:buNone/>
            </a:pPr>
            <a:r>
              <a:rPr lang="en-US" sz="2000" dirty="0" smtClean="0"/>
              <a:t>Thesis-theses</a:t>
            </a:r>
          </a:p>
          <a:p>
            <a:pPr>
              <a:buNone/>
            </a:pPr>
            <a:r>
              <a:rPr lang="en-US" sz="2000" dirty="0" smtClean="0"/>
              <a:t>Parenthesis-parentheses</a:t>
            </a:r>
          </a:p>
          <a:p>
            <a:pPr>
              <a:buNone/>
            </a:pPr>
            <a:r>
              <a:rPr lang="en-US" sz="2000" dirty="0" smtClean="0"/>
              <a:t>Hypothesis- hypotheses</a:t>
            </a:r>
          </a:p>
          <a:p>
            <a:pPr>
              <a:buNone/>
            </a:pPr>
            <a:r>
              <a:rPr lang="en-US" sz="2000" dirty="0" smtClean="0"/>
              <a:t>Medium-media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Nouns which are used with a verb in singular.</a:t>
            </a:r>
            <a:br>
              <a:rPr lang="en-US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Weather</a:t>
            </a:r>
          </a:p>
          <a:p>
            <a:r>
              <a:rPr lang="en-US" sz="2000" dirty="0" smtClean="0"/>
              <a:t>Furniture</a:t>
            </a:r>
          </a:p>
          <a:p>
            <a:r>
              <a:rPr lang="en-US" sz="2000" dirty="0" smtClean="0"/>
              <a:t>Information</a:t>
            </a:r>
          </a:p>
          <a:p>
            <a:r>
              <a:rPr lang="en-US" sz="2000" dirty="0" smtClean="0"/>
              <a:t>Advice</a:t>
            </a:r>
          </a:p>
          <a:p>
            <a:r>
              <a:rPr lang="en-US" sz="2000" dirty="0" smtClean="0"/>
              <a:t>News</a:t>
            </a:r>
          </a:p>
          <a:p>
            <a:r>
              <a:rPr lang="en-US" sz="2000" dirty="0" smtClean="0"/>
              <a:t>Money</a:t>
            </a:r>
          </a:p>
          <a:p>
            <a:r>
              <a:rPr lang="en-US" sz="2000" dirty="0" smtClean="0"/>
              <a:t>Knowledge</a:t>
            </a:r>
          </a:p>
          <a:p>
            <a:r>
              <a:rPr lang="en-US" sz="2000" dirty="0" smtClean="0"/>
              <a:t>Progress</a:t>
            </a:r>
          </a:p>
          <a:p>
            <a:r>
              <a:rPr lang="en-US" sz="2000" dirty="0" smtClean="0"/>
              <a:t>Hair</a:t>
            </a:r>
          </a:p>
          <a:p>
            <a:r>
              <a:rPr lang="en-US" sz="2000" dirty="0" smtClean="0"/>
              <a:t>Work</a:t>
            </a:r>
          </a:p>
          <a:p>
            <a:r>
              <a:rPr lang="en-US" sz="2000" dirty="0" smtClean="0"/>
              <a:t>Watch</a:t>
            </a:r>
          </a:p>
          <a:p>
            <a:r>
              <a:rPr lang="en-US" sz="2000" dirty="0" smtClean="0"/>
              <a:t>time</a:t>
            </a: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Nouns which are used with a verb in plural.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Wages</a:t>
            </a:r>
          </a:p>
          <a:p>
            <a:r>
              <a:rPr lang="en-US" sz="2000" dirty="0" smtClean="0"/>
              <a:t>Police</a:t>
            </a:r>
          </a:p>
          <a:p>
            <a:r>
              <a:rPr lang="en-US" sz="2000" dirty="0" smtClean="0"/>
              <a:t>Trousers</a:t>
            </a:r>
          </a:p>
          <a:p>
            <a:r>
              <a:rPr lang="en-US" sz="2000" dirty="0" smtClean="0"/>
              <a:t>Spectacles</a:t>
            </a:r>
          </a:p>
          <a:p>
            <a:r>
              <a:rPr lang="en-US" sz="2000" dirty="0" smtClean="0"/>
              <a:t>Scales</a:t>
            </a:r>
          </a:p>
          <a:p>
            <a:r>
              <a:rPr lang="en-US" sz="2000" dirty="0" smtClean="0"/>
              <a:t>Suburbs</a:t>
            </a:r>
          </a:p>
          <a:p>
            <a:r>
              <a:rPr lang="en-US" sz="2000" dirty="0" smtClean="0"/>
              <a:t>Clothes</a:t>
            </a:r>
          </a:p>
          <a:p>
            <a:r>
              <a:rPr lang="en-US" sz="2000" dirty="0" smtClean="0"/>
              <a:t>Goods</a:t>
            </a:r>
          </a:p>
          <a:p>
            <a:r>
              <a:rPr lang="en-US" sz="2000" dirty="0" smtClean="0"/>
              <a:t>Politics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Groups of words which are used with a verb in singular</a:t>
            </a:r>
            <a:r>
              <a:rPr lang="en-US" sz="2400" dirty="0" smtClean="0"/>
              <a:t>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1) Bacon and eggs/port and beans-as one dish.</a:t>
            </a:r>
          </a:p>
          <a:p>
            <a:pPr>
              <a:buNone/>
            </a:pPr>
            <a:r>
              <a:rPr lang="en-US" dirty="0" smtClean="0"/>
              <a:t>2)One of…</a:t>
            </a:r>
            <a:r>
              <a:rPr lang="ru-RU" dirty="0" smtClean="0"/>
              <a:t>,</a:t>
            </a:r>
            <a:r>
              <a:rPr lang="en-US" dirty="0" smtClean="0"/>
              <a:t> neither of…</a:t>
            </a:r>
            <a:r>
              <a:rPr lang="ru-RU" dirty="0" smtClean="0"/>
              <a:t>,</a:t>
            </a:r>
            <a:r>
              <a:rPr lang="en-US" dirty="0" smtClean="0"/>
              <a:t>nobody</a:t>
            </a:r>
            <a:r>
              <a:rPr lang="ru-RU" dirty="0" smtClean="0"/>
              <a:t>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3)My father</a:t>
            </a:r>
            <a:r>
              <a:rPr lang="ru-RU" dirty="0" smtClean="0"/>
              <a:t>,</a:t>
            </a:r>
            <a:r>
              <a:rPr lang="en-US" dirty="0" smtClean="0"/>
              <a:t> as well as two of his friends</a:t>
            </a:r>
            <a:r>
              <a:rPr lang="ru-RU" dirty="0" smtClean="0"/>
              <a:t>,</a:t>
            </a:r>
            <a:r>
              <a:rPr lang="en-US" dirty="0" smtClean="0"/>
              <a:t> was invited to…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</TotalTime>
  <Words>611</Words>
  <Application>Microsoft Office PowerPoint</Application>
  <PresentationFormat>Экран (4:3)</PresentationFormat>
  <Paragraphs>87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               Plural of nouns</vt:lpstr>
      <vt:lpstr>A noun is a word that functions as the name of something. Nouns are the most common class of word in English</vt:lpstr>
      <vt:lpstr>Слайд 3</vt:lpstr>
      <vt:lpstr>A noun is a word used to refer to people, animals, objects, substances, states, events and feelings. Nouns can be a subject or an object of a verb, can be modified by an adjective and can take an article or determiner.  </vt:lpstr>
      <vt:lpstr>Other   Plural  FoRms and Compaund nouns.</vt:lpstr>
      <vt:lpstr>Irregular    nouns</vt:lpstr>
      <vt:lpstr>Nouns from Latin and Greek retain their original plural form.</vt:lpstr>
      <vt:lpstr>Nouns which are used with a verb in singular. </vt:lpstr>
      <vt:lpstr>Nouns which are used with a verb in plural.</vt:lpstr>
      <vt:lpstr>Groups of words which are used with a verb in singular.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Plural of nouns</dc:title>
  <dc:creator>1</dc:creator>
  <cp:lastModifiedBy>1</cp:lastModifiedBy>
  <cp:revision>7</cp:revision>
  <dcterms:created xsi:type="dcterms:W3CDTF">2017-01-21T06:09:39Z</dcterms:created>
  <dcterms:modified xsi:type="dcterms:W3CDTF">2017-01-21T09:14:10Z</dcterms:modified>
</cp:coreProperties>
</file>